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proektvlahte.ru/uploaded/image/lc_wall_p030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proektvlahte.ru/uploaded/image/lc_wall_p020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proektvlahte.ru/uploaded/image/lc_wall_p040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proektvlahte.ru/uploaded/image/lc_wall_p050.jp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proektvlahte.ru/uploaded/image/lc_wall_p070.jp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proektvlahte.ru/uploaded/image/lc_wall_p090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proektvlahte.ru/uploaded/image/lc_wall_p110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proektvlahte.ru/uploaded/image/lc_wall_p120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proektvlahte.ru/uploaded/image/lc_wall_p180.jp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proektvlahte.ru/uploaded/image/lc_wall_p200.jp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proektvlahte.ru/uploaded/image/lc_wall_p220.jp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proektvlahte.ru/uploaded/image/lc_wall_p230.jp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proektvlahte.ru/uploaded/image/lc_wall_p300.jpg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www.proektvlahte.ru/uploaded/image/lc_colt_p020.jpg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www.proektvlahte.ru/uploaded/image/lc_colt_p040.jpg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www.proektvlahte.ru/uploaded/image/lc_colt_p050.jpg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www.proektvlahte.ru/uploaded/image/lc_colt_p060.jpg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www.proektvlahte.ru/uploaded/image/lc_colt_p080.jpg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www.proektvlahte.ru/uploaded/image/lc_colt_p110.jp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2204864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000" dirty="0" smtClean="0">
                <a:effectLst/>
              </a:rPr>
              <a:t>Лекция №07 и 08</a:t>
            </a:r>
            <a:br>
              <a:rPr lang="ru-RU" sz="2000" dirty="0" smtClean="0">
                <a:effectLst/>
              </a:rPr>
            </a:br>
            <a:r>
              <a:rPr lang="ru-RU" sz="2000" dirty="0" smtClean="0">
                <a:effectLst/>
              </a:rPr>
              <a:t>ТЕХНОЛОГИЯ </a:t>
            </a:r>
            <a:r>
              <a:rPr lang="ru-RU" sz="2000" dirty="0">
                <a:effectLst/>
              </a:rPr>
              <a:t>ВОЗВЕДЕНИЯ ПОДЗЕМНОЙ ЧАСТИ ЗДАНИЯ - СТРОИТЕЛЬСТВО НУЛЕВОГО ЦИКЛА МФК «ЛАХТА ЦЕНТР» В САНКТ - ПЕТЕРБУРГЕ</a:t>
            </a:r>
            <a:br>
              <a:rPr lang="ru-RU" sz="2000" dirty="0">
                <a:effectLst/>
              </a:rPr>
            </a:br>
            <a:r>
              <a:rPr lang="ru-RU" sz="2000" dirty="0" smtClean="0">
                <a:effectLst/>
              </a:rPr>
              <a:t>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4523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99792" y="260648"/>
            <a:ext cx="3437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1. Архитектурная концепция</a:t>
            </a:r>
          </a:p>
        </p:txBody>
      </p:sp>
      <p:pic>
        <p:nvPicPr>
          <p:cNvPr id="5" name="Рисунок 4" descr="Лахта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884186"/>
            <a:ext cx="4813441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928704" y="869079"/>
            <a:ext cx="433157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dirty="0"/>
              <a:t>Факты и цифры</a:t>
            </a:r>
          </a:p>
          <a:p>
            <a:pPr fontAlgn="base"/>
            <a:r>
              <a:rPr lang="ru-RU" sz="1600" dirty="0"/>
              <a:t>● Высота: 462 м</a:t>
            </a:r>
          </a:p>
          <a:p>
            <a:pPr fontAlgn="base"/>
            <a:r>
              <a:rPr lang="ru-RU" sz="1600" dirty="0"/>
              <a:t>● Площадь: 140 000 кв. м</a:t>
            </a:r>
          </a:p>
          <a:p>
            <a:pPr fontAlgn="base"/>
            <a:r>
              <a:rPr lang="ru-RU" sz="1600" dirty="0"/>
              <a:t>● Количество этажей: 86</a:t>
            </a:r>
          </a:p>
          <a:p>
            <a:pPr fontAlgn="base"/>
            <a:r>
              <a:rPr lang="ru-RU" sz="1600" dirty="0"/>
              <a:t>● Предполагаемая стоимость: $2,5 млрд.</a:t>
            </a:r>
          </a:p>
          <a:p>
            <a:pPr fontAlgn="base"/>
            <a:r>
              <a:rPr lang="ru-RU" sz="1600" dirty="0"/>
              <a:t>● Занято в строительстве: около 3 000 человек</a:t>
            </a:r>
          </a:p>
          <a:p>
            <a:pPr fontAlgn="base"/>
            <a:r>
              <a:rPr lang="ru-RU" sz="1600" dirty="0"/>
              <a:t>● Архитектор: ЗАО "</a:t>
            </a:r>
            <a:r>
              <a:rPr lang="ru-RU" sz="1600" dirty="0" err="1"/>
              <a:t>Горпроект</a:t>
            </a:r>
            <a:r>
              <a:rPr lang="ru-RU" sz="1600" dirty="0"/>
              <a:t>" (первоначальная концепция RMJM </a:t>
            </a:r>
            <a:r>
              <a:rPr lang="ru-RU" sz="1600" dirty="0" err="1"/>
              <a:t>London</a:t>
            </a:r>
            <a:r>
              <a:rPr lang="ru-RU" sz="1600" dirty="0"/>
              <a:t>)</a:t>
            </a:r>
          </a:p>
          <a:p>
            <a:pPr fontAlgn="base"/>
            <a:r>
              <a:rPr lang="ru-RU" sz="1600" dirty="0"/>
              <a:t>● Ожидаемое завершение строительства: 2018 г.</a:t>
            </a:r>
          </a:p>
          <a:p>
            <a:pPr fontAlgn="base"/>
            <a:r>
              <a:rPr lang="ru-RU" sz="1600" dirty="0"/>
              <a:t>● После завершения строительства «</a:t>
            </a:r>
            <a:r>
              <a:rPr lang="ru-RU" sz="1600" dirty="0" err="1"/>
              <a:t>Лахта</a:t>
            </a:r>
            <a:r>
              <a:rPr lang="ru-RU" sz="1600" dirty="0"/>
              <a:t> центр», как ожидается, станет самым высоким зданием в России и Европе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287" y="4420892"/>
            <a:ext cx="92129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dirty="0"/>
              <a:t>● Кроме штаб-квартиры «Газпром нефти»  и других компаний группы «Газпром», в нем будет находиться детский музей и научный центр, </a:t>
            </a:r>
            <a:r>
              <a:rPr lang="ru-RU" sz="1600" dirty="0" err="1"/>
              <a:t>четырехзвездочная</a:t>
            </a:r>
            <a:r>
              <a:rPr lang="ru-RU" sz="1600" dirty="0"/>
              <a:t> гостиница </a:t>
            </a:r>
            <a:r>
              <a:rPr lang="ru-RU" sz="1600" dirty="0" err="1"/>
              <a:t>Crowne</a:t>
            </a:r>
            <a:r>
              <a:rPr lang="ru-RU" sz="1600" dirty="0"/>
              <a:t> </a:t>
            </a:r>
            <a:r>
              <a:rPr lang="ru-RU" sz="1600" dirty="0" err="1"/>
              <a:t>Plaza</a:t>
            </a:r>
            <a:r>
              <a:rPr lang="ru-RU" sz="1600" dirty="0"/>
              <a:t>, планетарий, кинотеатр и торговая галерея.</a:t>
            </a:r>
          </a:p>
          <a:p>
            <a:pPr fontAlgn="base"/>
            <a:r>
              <a:rPr lang="ru-RU" sz="1600" dirty="0"/>
              <a:t>● Хотя «</a:t>
            </a:r>
            <a:r>
              <a:rPr lang="ru-RU" sz="1600" dirty="0" err="1"/>
              <a:t>Лахта</a:t>
            </a:r>
            <a:r>
              <a:rPr lang="ru-RU" sz="1600" dirty="0"/>
              <a:t> центр» не будет завершен еще, по крайней мере, в течение трех лет,  он уже внесен в Книгу Рекордов Гиннеса. </a:t>
            </a:r>
          </a:p>
          <a:p>
            <a:pPr fontAlgn="base"/>
            <a:r>
              <a:rPr lang="ru-RU" sz="1600" dirty="0"/>
              <a:t>С 27 февраля по 1 марта проект установил новый рекорд самой большой непрерывной укладки бетона в мире: 19 624 кубометра было уложено за 49 часов.</a:t>
            </a:r>
          </a:p>
        </p:txBody>
      </p:sp>
    </p:spTree>
    <p:extLst>
      <p:ext uri="{BB962C8B-B14F-4D97-AF65-F5344CB8AC3E}">
        <p14:creationId xmlns:p14="http://schemas.microsoft.com/office/powerpoint/2010/main" val="46967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60648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2.Устройство «стены в грунте» (ограждающей конструкции по контуру фундамента высотного здания)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68144" y="1268760"/>
            <a:ext cx="327585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 Первый этап работ по возведению фундамента «</a:t>
            </a:r>
            <a:r>
              <a:rPr lang="ru-RU" sz="1400" dirty="0" err="1"/>
              <a:t>Лахта</a:t>
            </a:r>
            <a:r>
              <a:rPr lang="ru-RU" sz="1400" dirty="0"/>
              <a:t> центра» - устройство стены в грунте длиной по контуру более трехсот метров.</a:t>
            </a:r>
          </a:p>
          <a:p>
            <a:r>
              <a:rPr lang="ru-RU" sz="1400" dirty="0"/>
              <a:t>      Технологически "стена в грунте" – специальная конструкция, применяемая при строительстве крупных объектов с целью исключить доступ грунтовых вод в строительный котлован, а также обрушение грунта при разработке котлована для устройства фундамента</a:t>
            </a:r>
            <a:r>
              <a:rPr lang="ru-RU" sz="1400" dirty="0" smtClean="0"/>
              <a:t>.</a:t>
            </a:r>
          </a:p>
          <a:p>
            <a:r>
              <a:rPr lang="ru-RU" sz="1400" dirty="0" smtClean="0"/>
              <a:t>      Красная </a:t>
            </a:r>
            <a:r>
              <a:rPr lang="ru-RU" sz="1400" dirty="0"/>
              <a:t>линия - "стена в грунте", внутри пятиугольника - пространство, где обустраивается основание будущей башни (свайное поле и фундамент). Параметры стены в грунте: глубина 31,5м, ширина - 1,2 м, длина стороны ~60 м, общая длина ~300 м.</a:t>
            </a:r>
          </a:p>
          <a:p>
            <a:endParaRPr lang="ru-RU" sz="1400" dirty="0"/>
          </a:p>
        </p:txBody>
      </p:sp>
      <p:pic>
        <p:nvPicPr>
          <p:cNvPr id="6" name="Рисунок 5" descr="http://www.proektvlahte.ru/uploaded/image/lc_wall_p03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90" y="1375090"/>
            <a:ext cx="5579153" cy="4646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1801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proektvlahte.ru/uploaded/image/lc_wall_p02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6632"/>
            <a:ext cx="8640960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6021288"/>
            <a:ext cx="8784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>
                <a:solidFill>
                  <a:srgbClr val="C00000"/>
                </a:solidFill>
              </a:rPr>
              <a:t>На рис.: </a:t>
            </a:r>
            <a:r>
              <a:rPr lang="ru-RU" sz="1600" dirty="0"/>
              <a:t>1 – </a:t>
            </a:r>
            <a:r>
              <a:rPr lang="ru-RU" sz="1600" dirty="0" err="1"/>
              <a:t>форшахта</a:t>
            </a:r>
            <a:r>
              <a:rPr lang="ru-RU" sz="1600" dirty="0"/>
              <a:t>, 2- разработка траншеи с применением бентонита, 3 – установка металлического каркаса, 4 – заливка бетоном с одновременной откачкой бентонита</a:t>
            </a:r>
          </a:p>
        </p:txBody>
      </p:sp>
    </p:spTree>
    <p:extLst>
      <p:ext uri="{BB962C8B-B14F-4D97-AF65-F5344CB8AC3E}">
        <p14:creationId xmlns:p14="http://schemas.microsoft.com/office/powerpoint/2010/main" val="90535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proektvlahte.ru/uploaded/image/lc_wall_p04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88640"/>
            <a:ext cx="8136904" cy="519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25586" y="5589240"/>
            <a:ext cx="86208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Для строительства стены в грунте сооружается временная монолитная железобетонная направляющая стенка – </a:t>
            </a:r>
            <a:r>
              <a:rPr lang="ru-RU" sz="1600" dirty="0" err="1"/>
              <a:t>форшахта</a:t>
            </a:r>
            <a:r>
              <a:rPr lang="ru-RU" sz="1600" dirty="0"/>
              <a:t>. Она обеспечит проектное направление и необходимую точность стены в грунте, а также предотвратит обрушение грунта в верхней части траншеи. Высота </a:t>
            </a:r>
            <a:r>
              <a:rPr lang="ru-RU" sz="1600" dirty="0" err="1"/>
              <a:t>форшахты</a:t>
            </a:r>
            <a:r>
              <a:rPr lang="ru-RU" sz="1600" dirty="0"/>
              <a:t> от поверхности земли – 2,5 метра.</a:t>
            </a:r>
          </a:p>
        </p:txBody>
      </p:sp>
    </p:spTree>
    <p:extLst>
      <p:ext uri="{BB962C8B-B14F-4D97-AF65-F5344CB8AC3E}">
        <p14:creationId xmlns:p14="http://schemas.microsoft.com/office/powerpoint/2010/main" val="408751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proektvlahte.ru/uploaded/image/lc_wall_p05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82883"/>
            <a:ext cx="828092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417" y="5877272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    С </a:t>
            </a:r>
            <a:r>
              <a:rPr lang="ru-RU" sz="1600" dirty="0"/>
              <a:t>обеих сторон от </a:t>
            </a:r>
            <a:r>
              <a:rPr lang="ru-RU" sz="1600" dirty="0" err="1"/>
              <a:t>форшахты</a:t>
            </a:r>
            <a:r>
              <a:rPr lang="ru-RU" sz="1600" dirty="0"/>
              <a:t> устраивают рабочие платформы для тяжелой техники - временные насыпи из уплотненного грунта; сверху насыпи укладываются железобетонные дорожные плиты для проезда и работы строительной техники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27707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proektvlahte.ru/uploaded/image/lc_wall_p07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0648"/>
            <a:ext cx="8352928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5877272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    </a:t>
            </a:r>
            <a:r>
              <a:rPr lang="ru-RU" sz="1600" dirty="0"/>
              <a:t>Для разработки траншеи под стену в грунте применяется </a:t>
            </a:r>
            <a:r>
              <a:rPr lang="ru-RU" sz="1600" dirty="0" err="1"/>
              <a:t>двухчелюстной</a:t>
            </a:r>
            <a:r>
              <a:rPr lang="ru-RU" sz="1600" dirty="0"/>
              <a:t> гидравлический </a:t>
            </a:r>
            <a:r>
              <a:rPr lang="ru-RU" sz="1600" dirty="0" smtClean="0"/>
              <a:t>грейфер. Он </a:t>
            </a:r>
            <a:r>
              <a:rPr lang="ru-RU" sz="1600" dirty="0"/>
              <a:t>вынимает грунт на глубину более 30 метров</a:t>
            </a:r>
            <a:r>
              <a:rPr lang="ru-RU" sz="1600" dirty="0" smtClean="0"/>
              <a:t>.  </a:t>
            </a:r>
            <a:r>
              <a:rPr lang="ru-RU" sz="1600" dirty="0"/>
              <a:t>На глубине ~30 метров начинаются вендские глины, поэтому стена внизу также создает надежный </a:t>
            </a:r>
            <a:r>
              <a:rPr lang="ru-RU" sz="1600" dirty="0" err="1" smtClean="0"/>
              <a:t>гермозатвор</a:t>
            </a:r>
            <a:r>
              <a:rPr lang="ru-RU" sz="1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813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proektvlahte.ru/uploaded/image/lc_wall_p09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33540"/>
            <a:ext cx="7992888" cy="549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77985" y="5805264"/>
            <a:ext cx="8939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Во время разработки грунта траншея заполняется раствором бентонита, сдерживающим осыпание грунта и попадание воды. Металлические полосы-отсечки отделяют рабочие секции стены в грунте.</a:t>
            </a:r>
          </a:p>
        </p:txBody>
      </p:sp>
    </p:spTree>
    <p:extLst>
      <p:ext uri="{BB962C8B-B14F-4D97-AF65-F5344CB8AC3E}">
        <p14:creationId xmlns:p14="http://schemas.microsoft.com/office/powerpoint/2010/main" val="14753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proektvlahte.ru/uploaded/image/lc_wall_p11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8993" y="260648"/>
            <a:ext cx="633670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92849" y="5085184"/>
            <a:ext cx="892899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i="1" dirty="0" smtClean="0"/>
              <a:t>                         Мини-завод </a:t>
            </a:r>
            <a:r>
              <a:rPr lang="ru-RU" sz="1400" i="1" dirty="0"/>
              <a:t>по производству бентонита находится на стройплощадке</a:t>
            </a:r>
            <a:r>
              <a:rPr lang="ru-RU" sz="1400" i="1" dirty="0" smtClean="0"/>
              <a:t>.</a:t>
            </a:r>
            <a:r>
              <a:rPr lang="ru-RU" sz="1400" dirty="0"/>
              <a:t> </a:t>
            </a:r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/>
              <a:t>       Бентонит</a:t>
            </a:r>
            <a:r>
              <a:rPr lang="ru-RU" sz="1400" dirty="0"/>
              <a:t> (назван по месторождению </a:t>
            </a:r>
            <a:r>
              <a:rPr lang="ru-RU" sz="1400" dirty="0" err="1"/>
              <a:t>Бентон</a:t>
            </a:r>
            <a:r>
              <a:rPr lang="ru-RU" sz="1400" dirty="0"/>
              <a:t>, США) — природный глинистый минерал, имеющий свойство разбухать при гидратации (в 14—16 раз). При ограничении пространства для свободного разбухания в присутствии воды образуется плотный гель, который препятствует дальнейшему проникновению влаги. Это свойство, а также </a:t>
            </a:r>
            <a:r>
              <a:rPr lang="ru-RU" sz="1400" dirty="0" err="1"/>
              <a:t>нетоксичность</a:t>
            </a:r>
            <a:r>
              <a:rPr lang="ru-RU" sz="1400" dirty="0"/>
              <a:t> и химическая стойкость делает его незаменимым в </a:t>
            </a:r>
            <a:r>
              <a:rPr lang="ru-RU" sz="1400" dirty="0" smtClean="0"/>
              <a:t>строительстве.</a:t>
            </a:r>
          </a:p>
        </p:txBody>
      </p:sp>
    </p:spTree>
    <p:extLst>
      <p:ext uri="{BB962C8B-B14F-4D97-AF65-F5344CB8AC3E}">
        <p14:creationId xmlns:p14="http://schemas.microsoft.com/office/powerpoint/2010/main" val="407621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proektvlahte.ru/uploaded/image/lc_wall_p12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3" y="404664"/>
            <a:ext cx="7515225" cy="5033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952" y="5733256"/>
            <a:ext cx="910804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 </a:t>
            </a:r>
            <a:r>
              <a:rPr lang="ru-RU" sz="1600" dirty="0" smtClean="0"/>
              <a:t>   Сборка </a:t>
            </a:r>
            <a:r>
              <a:rPr lang="ru-RU" sz="1600" dirty="0"/>
              <a:t>и сварка каркасов для стены в грунте осуществляется на специальных стапелях прямо на строительной площадке.</a:t>
            </a:r>
          </a:p>
        </p:txBody>
      </p:sp>
    </p:spTree>
    <p:extLst>
      <p:ext uri="{BB962C8B-B14F-4D97-AF65-F5344CB8AC3E}">
        <p14:creationId xmlns:p14="http://schemas.microsoft.com/office/powerpoint/2010/main" val="107072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www.proektvlahte.ru/uploaded/image/lc_wall_p18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0216" y="404664"/>
            <a:ext cx="7488832" cy="5184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16384" y="5805264"/>
            <a:ext cx="90364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Готовый каркас каждой секции стены в грунте опускается кранами в подготовленную траншею.</a:t>
            </a:r>
          </a:p>
        </p:txBody>
      </p:sp>
    </p:spTree>
    <p:extLst>
      <p:ext uri="{BB962C8B-B14F-4D97-AF65-F5344CB8AC3E}">
        <p14:creationId xmlns:p14="http://schemas.microsoft.com/office/powerpoint/2010/main" val="159009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www.proektvlahte.ru/uploaded/image/lc_wall_p20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0648"/>
            <a:ext cx="820891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5805264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Внутрь траншеи с установленным каркасом опускается </a:t>
            </a:r>
            <a:r>
              <a:rPr lang="ru-RU" sz="1600" dirty="0" err="1"/>
              <a:t>бетонолитная</a:t>
            </a:r>
            <a:r>
              <a:rPr lang="ru-RU" sz="1600" dirty="0"/>
              <a:t> труба с воронкой, и бетон подается со дна траншеи, вытесняя более легкий бентонит, который откачивается насосом и подается на установку для регенерации. </a:t>
            </a:r>
          </a:p>
        </p:txBody>
      </p:sp>
    </p:spTree>
    <p:extLst>
      <p:ext uri="{BB962C8B-B14F-4D97-AF65-F5344CB8AC3E}">
        <p14:creationId xmlns:p14="http://schemas.microsoft.com/office/powerpoint/2010/main" val="242156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www.proektvlahte.ru/uploaded/image/lc_wall_p22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3121" y="467149"/>
            <a:ext cx="7905750" cy="5288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5953635"/>
            <a:ext cx="85689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После окончания работ по сооружению стены в грунте происходит демонтаж </a:t>
            </a:r>
            <a:r>
              <a:rPr lang="ru-RU" sz="1600" dirty="0" err="1"/>
              <a:t>форшахты</a:t>
            </a:r>
            <a:r>
              <a:rPr lang="ru-RU" sz="1600" dirty="0"/>
              <a:t> и рабочей платформы.</a:t>
            </a:r>
          </a:p>
        </p:txBody>
      </p:sp>
    </p:spTree>
    <p:extLst>
      <p:ext uri="{BB962C8B-B14F-4D97-AF65-F5344CB8AC3E}">
        <p14:creationId xmlns:p14="http://schemas.microsoft.com/office/powerpoint/2010/main" val="219616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proektvlahte.ru/uploaded/image/lc_wall_p23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32656"/>
            <a:ext cx="7054850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6539" y="5657671"/>
            <a:ext cx="91398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На верхнюю часть "стены в грунте" устанавливается обвязочная балка - железобетонная конструкция надежно связывающую сегменты стены в грунте в единый </a:t>
            </a:r>
            <a:r>
              <a:rPr lang="ru-RU" dirty="0" smtClean="0"/>
              <a:t>монолит.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748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www.proektvlahte.ru/uploaded/image/lc_wall_p30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6852" y="260648"/>
            <a:ext cx="7896225" cy="5269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31180" y="5733256"/>
            <a:ext cx="8856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Площадка внутри стены в грунте выравнивается для дальнейшей работы на данном участке буровых установок по устройству свайного поля.</a:t>
            </a:r>
          </a:p>
        </p:txBody>
      </p:sp>
    </p:spTree>
    <p:extLst>
      <p:ext uri="{BB962C8B-B14F-4D97-AF65-F5344CB8AC3E}">
        <p14:creationId xmlns:p14="http://schemas.microsoft.com/office/powerpoint/2010/main" val="49296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5656" y="332656"/>
            <a:ext cx="58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3.Устройство свайного поля под высотное здание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723567"/>
            <a:ext cx="8784976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1600" dirty="0"/>
              <a:t>Геологические исследования показали, что на месте строительства «</a:t>
            </a:r>
            <a:r>
              <a:rPr lang="ru-RU" sz="1600" dirty="0" err="1"/>
              <a:t>Лахта</a:t>
            </a:r>
            <a:r>
              <a:rPr lang="ru-RU" sz="1600" dirty="0"/>
              <a:t> центра» на глубине 15-20 м от уровня дневной поверхности находятся слабые слоистые грунты. Далее, примерно в 30 м от поверхности, идут твердые породы -  вендские глины. По прочности их можно сравнить со скальными породами, они вполне подходят для надежного свайного основания.</a:t>
            </a:r>
          </a:p>
          <a:p>
            <a:r>
              <a:rPr lang="ru-RU" sz="1600" dirty="0"/>
              <a:t>      Учитывая </a:t>
            </a:r>
            <a:r>
              <a:rPr lang="ru-RU" sz="1600" dirty="0" err="1"/>
              <a:t>водонасыщенность</a:t>
            </a:r>
            <a:r>
              <a:rPr lang="ru-RU" sz="1600" dirty="0"/>
              <a:t> грунтов, проектом предусмотрено использование буронабивных свай под защитой обсадной трубы  большого диаметра (2000/1900мм). На каждую сваю будет приходиться 0.5 % нагрузки будущего сооружения</a:t>
            </a:r>
            <a:r>
              <a:rPr lang="ru-RU" sz="1600" dirty="0" smtClean="0"/>
              <a:t>.</a:t>
            </a:r>
          </a:p>
          <a:p>
            <a:r>
              <a:rPr lang="ru-RU" sz="1600" dirty="0"/>
              <a:t>П</a:t>
            </a:r>
            <a:r>
              <a:rPr lang="ru-RU" sz="1600" dirty="0" smtClean="0"/>
              <a:t>орядок </a:t>
            </a:r>
            <a:r>
              <a:rPr lang="ru-RU" sz="1600" dirty="0"/>
              <a:t>работ - сначала "стена в грунте" и свайное поле, а затем откопка котлована, - позволяет избежать технологических трудностей. Если сначала сделать котлован: построить «стену в грунте», откопаться, поставить распорные конструкции, то после этого будет довольно сложно, если не сказать невозможно, установить сваи. Каждая буровая установка, которая применялась для бурения шахт под сваи, весит 160-180 тонн. Опустить ее на дно котлована, даже без учета того, что этому будет мешать распорная система, технологически очень трудоемко. Например, нет кранов грузоподъемностью 180 тонн, чтобы буровые установки опустить, а затем поднять их со дна котлована. </a:t>
            </a:r>
          </a:p>
          <a:p>
            <a:r>
              <a:rPr lang="ru-RU" sz="1600" dirty="0"/>
              <a:t>      Другие сложности - организация изготовления каркаса сваи внутри пентагона.   Следовательно, необходимо было бы применить отдельное крановое оборудование, которое на глубину 17 метров должно опустить каркас длиной 72 или 82 метра, включая монтажную секцию. </a:t>
            </a:r>
            <a:br>
              <a:rPr lang="ru-RU" sz="1600" dirty="0"/>
            </a:br>
            <a:r>
              <a:rPr lang="ru-RU" sz="1600" dirty="0"/>
              <a:t>      Всех этих трудностей можно избежать, если придерживаться стандартной технологии - делать свайное поле с поверхности. И именно эта стандартная технология используется при реализации нулевого цикла работ «</a:t>
            </a:r>
            <a:r>
              <a:rPr lang="ru-RU" sz="1600" dirty="0" err="1"/>
              <a:t>Лахта</a:t>
            </a:r>
            <a:r>
              <a:rPr lang="ru-RU" sz="1600" dirty="0"/>
              <a:t> центра</a:t>
            </a:r>
            <a:r>
              <a:rPr lang="ru-RU" sz="1600" dirty="0" smtClean="0"/>
              <a:t>».</a:t>
            </a:r>
            <a:endParaRPr lang="ru-RU" sz="1600" dirty="0"/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274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undergroundexpert.info/images/articles/podzemnie-sooruzheniya/Lahta/s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" y="260648"/>
            <a:ext cx="8372475" cy="5271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5661248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/>
              <a:t>На этапе бурения свай, сложность представляли большое количество валунов в грунте на глубине 20-22 метра, оставшиеся от ледникового периода. Чтобы положение сваи осталось неизменным, валуны пробуривались насквозь.</a:t>
            </a:r>
          </a:p>
        </p:txBody>
      </p:sp>
    </p:spTree>
    <p:extLst>
      <p:ext uri="{BB962C8B-B14F-4D97-AF65-F5344CB8AC3E}">
        <p14:creationId xmlns:p14="http://schemas.microsoft.com/office/powerpoint/2010/main" val="396798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undergroundexpert.info/images/articles/podzemnie-sooruzheniya/Lahta/s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432" y="116632"/>
            <a:ext cx="8064896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04095" y="5086619"/>
            <a:ext cx="89289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/>
              <a:t>Качество  пробуренного отверстия проверяли с помощью видеокамеры, которая проходила всю глубину скважины. Теперь, когда скважина готова, согласно технологии, на все работы по зачистке забоя, началом бетонирования скважины должно уйти не более 8 часов, включая работы по установке арматурного каркаса, </a:t>
            </a:r>
            <a:r>
              <a:rPr lang="ru-RU" dirty="0" err="1" smtClean="0"/>
              <a:t>бетонолитных</a:t>
            </a:r>
            <a:r>
              <a:rPr lang="ru-RU" dirty="0" smtClean="0"/>
              <a:t> </a:t>
            </a:r>
            <a:r>
              <a:rPr lang="ru-RU" dirty="0"/>
              <a:t>труб и окончательной подготовкой к бетонированию.  </a:t>
            </a:r>
          </a:p>
        </p:txBody>
      </p:sp>
    </p:spTree>
    <p:extLst>
      <p:ext uri="{BB962C8B-B14F-4D97-AF65-F5344CB8AC3E}">
        <p14:creationId xmlns:p14="http://schemas.microsoft.com/office/powerpoint/2010/main" val="426494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undergroundexpert.info/images/articles/podzemnie-sooruzheniya/Lahta/s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8208912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5373215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/>
              <a:t>Основа арматурного металлического каркаса была сделана в заводских условиях, и усиливалась дополнительной арматурой диаметром 32 мм уже на площадке.  Закладные были выполнены из стали</a:t>
            </a:r>
            <a:r>
              <a:rPr lang="ru-RU" dirty="0" smtClean="0"/>
              <a:t>.</a:t>
            </a:r>
            <a:r>
              <a:rPr lang="ru-RU" dirty="0"/>
              <a:t> Перед тем, как опустить  каркас в скважину, он проходит проверку качества и надежности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801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www.undergroundexpert.info/images/articles/podzemnie-sooruzheniya/Lahta/s4.jpg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19047"/>
            <a:ext cx="806489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107504" y="4980563"/>
                <a:ext cx="8928992" cy="18774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/>
                <a:r>
                  <a:rPr lang="ru-RU" dirty="0"/>
                  <a:t> </a:t>
                </a:r>
                <a:r>
                  <a:rPr lang="ru-RU" sz="1400" dirty="0"/>
                  <a:t>Когда первая секция каркаса опускается в скважину, она закрепляется, чтобы </a:t>
                </a:r>
                <a:r>
                  <a:rPr lang="ru-RU" sz="1400" dirty="0" err="1"/>
                  <a:t>пристыковать</a:t>
                </a:r>
                <a:r>
                  <a:rPr lang="ru-RU" sz="1400" dirty="0"/>
                  <a:t> следующую, чтобы продолжить погружение конструкции. Общая высота каркаса сваи – 65 и 55 метров (+ 17 метров монтажная секция).</a:t>
                </a:r>
              </a:p>
              <a:p>
                <a:pPr indent="457200" algn="just"/>
                <a:r>
                  <a:rPr lang="ru-RU" sz="1400" dirty="0"/>
                  <a:t> </a:t>
                </a:r>
                <a:r>
                  <a:rPr lang="ru-RU" sz="1400" dirty="0" smtClean="0"/>
                  <a:t>Следующим </a:t>
                </a:r>
                <a:r>
                  <a:rPr lang="ru-RU" sz="1400" dirty="0"/>
                  <a:t>этапом было бетонирование столба. Бетонирование буронабивных свай было выполнено с помощью бетонной смеси методом вертикально-перемещающихся труб.</a:t>
                </a:r>
              </a:p>
              <a:p>
                <a:pPr algn="just"/>
                <a:r>
                  <a:rPr lang="ru-RU" sz="1400" dirty="0" smtClean="0"/>
                  <a:t>В </a:t>
                </a:r>
                <a:r>
                  <a:rPr lang="ru-RU" sz="1400" dirty="0"/>
                  <a:t>скважину была установлена </a:t>
                </a:r>
                <a:r>
                  <a:rPr lang="ru-RU" sz="1400" dirty="0" err="1"/>
                  <a:t>бетонолитная</a:t>
                </a:r>
                <a:r>
                  <a:rPr lang="ru-RU" sz="1400" dirty="0"/>
                  <a:t> труба </a:t>
                </a:r>
                <a14:m>
                  <m:oMath xmlns:m="http://schemas.openxmlformats.org/officeDocument/2006/math">
                    <m:r>
                      <a:rPr lang="ru-RU" sz="1400" i="1">
                        <a:latin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ru-RU" sz="1400" dirty="0"/>
                  <a:t> 235 мм таким образом, чтобы ее нижняя часть не доходила до дна забоя на 20—30 см</a:t>
                </a:r>
                <a:r>
                  <a:rPr lang="ru-RU" sz="1400" dirty="0" smtClean="0"/>
                  <a:t>.</a:t>
                </a:r>
                <a:r>
                  <a:rPr lang="ru-RU" sz="1400" dirty="0"/>
                  <a:t> На верхнюю часть </a:t>
                </a:r>
                <a:r>
                  <a:rPr lang="ru-RU" sz="1400" dirty="0" err="1"/>
                  <a:t>бетонолитной</a:t>
                </a:r>
                <a:r>
                  <a:rPr lang="ru-RU" sz="1400" dirty="0"/>
                  <a:t> трубы установлена приёмная воронка объёмом около 1м</a:t>
                </a:r>
                <a:r>
                  <a:rPr lang="ru-RU" sz="1400" baseline="30000" dirty="0"/>
                  <a:t>З</a:t>
                </a:r>
                <a:r>
                  <a:rPr lang="ru-RU" sz="1400" dirty="0"/>
                  <a:t>, в которую осуществлялась подача смеси из </a:t>
                </a:r>
                <a:r>
                  <a:rPr lang="ru-RU" sz="1400" dirty="0" err="1"/>
                  <a:t>автобетоносмесителя</a:t>
                </a:r>
                <a:r>
                  <a:rPr lang="ru-RU" sz="1400" dirty="0"/>
                  <a:t>.</a:t>
                </a: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4980563"/>
                <a:ext cx="8928992" cy="1877437"/>
              </a:xfrm>
              <a:prstGeom prst="rect">
                <a:avLst/>
              </a:prstGeom>
              <a:blipFill rotWithShape="1">
                <a:blip r:embed="rId3"/>
                <a:stretch>
                  <a:fillRect l="-205" r="-273" b="-194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686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s017.radikal.ru/i420/1303/55/0fc937bd384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31482"/>
            <a:ext cx="7992888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07504" y="5200034"/>
            <a:ext cx="88772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400" dirty="0"/>
              <a:t> Верхнюю часть скважины, где предусмотрен котлован, засыпали гравием для облегчения дальнейшей откопки. По завершению бетонирования столба из скважины извлекаются обсадные и </a:t>
            </a:r>
            <a:r>
              <a:rPr lang="ru-RU" sz="1400" dirty="0" err="1"/>
              <a:t>бетонолитные</a:t>
            </a:r>
            <a:r>
              <a:rPr lang="ru-RU" sz="1400" dirty="0"/>
              <a:t> </a:t>
            </a:r>
            <a:r>
              <a:rPr lang="ru-RU" sz="1400" dirty="0" smtClean="0"/>
              <a:t>трубы.</a:t>
            </a:r>
          </a:p>
          <a:p>
            <a:pPr indent="457200" algn="just"/>
            <a:r>
              <a:rPr lang="ru-RU" sz="1400" dirty="0" smtClean="0"/>
              <a:t>Слева </a:t>
            </a:r>
            <a:r>
              <a:rPr lang="ru-RU" sz="1400" dirty="0"/>
              <a:t>видны обсадные трубы - бурение первых 30 метров скважин производится с их применением - они защищает шахту от осыпания грунта и проникновения воды. Ниже 30 метров идут особо плотные вендские глины - именно на них, как на самое надежное основание, будет опираться фундамент башни. Арматурные металлические каркасы свай. 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138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s017.radikal.ru/i403/1303/3d/0265d7f1c24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88640"/>
            <a:ext cx="7620000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7504" y="5445224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dirty="0"/>
              <a:t>Сварка каркасов свай происходит на мини-заводе, расположенном прямо на строительной площадке.</a:t>
            </a:r>
          </a:p>
          <a:p>
            <a:r>
              <a:rPr lang="ru-RU" dirty="0"/>
              <a:t>     Буронабивные сваи. В шахту устанавливается каркас, который затем заливается высокопрочным бетоном.</a:t>
            </a:r>
          </a:p>
        </p:txBody>
      </p:sp>
    </p:spTree>
    <p:extLst>
      <p:ext uri="{BB962C8B-B14F-4D97-AF65-F5344CB8AC3E}">
        <p14:creationId xmlns:p14="http://schemas.microsoft.com/office/powerpoint/2010/main" val="143996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s018.radikal.ru/i513/1303/72/d78a3e0bf7e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644" y="404664"/>
            <a:ext cx="7961512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83568" y="5949280"/>
            <a:ext cx="79806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Перед опусканием, каркасы свай соединяются в блоки от 2 до 3 секций.</a:t>
            </a:r>
          </a:p>
        </p:txBody>
      </p:sp>
    </p:spTree>
    <p:extLst>
      <p:ext uri="{BB962C8B-B14F-4D97-AF65-F5344CB8AC3E}">
        <p14:creationId xmlns:p14="http://schemas.microsoft.com/office/powerpoint/2010/main" val="127485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s020.radikal.ru/i709/1303/34/94b58f083cd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164" y="260648"/>
            <a:ext cx="8334375" cy="503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79512" y="5445224"/>
            <a:ext cx="87849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/>
              <a:t>После </a:t>
            </a:r>
            <a:r>
              <a:rPr lang="ru-RU" dirty="0"/>
              <a:t>опускания каркаса начинается подготовка к бетонированию сваи</a:t>
            </a:r>
            <a:r>
              <a:rPr lang="ru-RU" dirty="0" smtClean="0"/>
              <a:t>.</a:t>
            </a:r>
            <a:r>
              <a:rPr lang="ru-RU" dirty="0"/>
              <a:t> </a:t>
            </a:r>
            <a:endParaRPr lang="ru-RU" dirty="0" smtClean="0"/>
          </a:p>
          <a:p>
            <a:pPr indent="457200" algn="just"/>
            <a:r>
              <a:rPr lang="ru-RU" dirty="0" smtClean="0"/>
              <a:t>В </a:t>
            </a:r>
            <a:r>
              <a:rPr lang="ru-RU" dirty="0"/>
              <a:t>шахту опускается </a:t>
            </a:r>
            <a:r>
              <a:rPr lang="ru-RU" dirty="0" err="1"/>
              <a:t>бетонолитная</a:t>
            </a:r>
            <a:r>
              <a:rPr lang="ru-RU" dirty="0"/>
              <a:t> труба с воронкой, с помощью которой бетонирование сваи начинается с самой нижней отметки скважины</a:t>
            </a:r>
            <a:r>
              <a:rPr lang="ru-RU" dirty="0" smtClean="0"/>
              <a:t>.</a:t>
            </a:r>
            <a:r>
              <a:rPr lang="ru-RU" dirty="0"/>
              <a:t> На заливку одной сваи требуется в среднем до 20 миксеров бетонной смеси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998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i057.radikal.ru/1303/a7/1aa08771ee7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0" y="404664"/>
            <a:ext cx="7810500" cy="519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30808" y="5877272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Рядом готовят площадку для бурения новых свай. Всего в основании башни будет 264 сверхглубоких сваи.</a:t>
            </a:r>
          </a:p>
        </p:txBody>
      </p:sp>
    </p:spTree>
    <p:extLst>
      <p:ext uri="{BB962C8B-B14F-4D97-AF65-F5344CB8AC3E}">
        <p14:creationId xmlns:p14="http://schemas.microsoft.com/office/powerpoint/2010/main" val="80110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s020.radikal.ru/i709/1303/79/de1f5d29757d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32656"/>
            <a:ext cx="6984776" cy="4895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87524" y="5445224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/>
              <a:t> Параллельно идут работы по устройству "стены в грунте" - вспомогательной защитной конструкции по контуру фундамента </a:t>
            </a:r>
            <a:r>
              <a:rPr lang="ru-RU" dirty="0" smtClean="0"/>
              <a:t>башни.</a:t>
            </a:r>
          </a:p>
          <a:p>
            <a:pPr indent="457200" algn="just"/>
            <a:r>
              <a:rPr lang="ru-RU" dirty="0"/>
              <a:t> "Стена в грунте" глубиной 30 метров и шириной 1,2 метра опоясывает фундамент башни по периметру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958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0648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4. Откопка котлована под фундамент высотного здания с устройством распорной дисковой системы</a:t>
            </a:r>
          </a:p>
        </p:txBody>
      </p:sp>
      <p:pic>
        <p:nvPicPr>
          <p:cNvPr id="5" name="Рисунок 4" descr="http://www.proektvlahte.ru/uploaded/image/lc_colt_p02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469" y="1484784"/>
            <a:ext cx="600075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261607" y="1052736"/>
            <a:ext cx="2812740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Для начала работ по созданию фундамента высотного здания специалисты должны подготовить соответствующий котлован. </a:t>
            </a:r>
          </a:p>
          <a:p>
            <a:pPr algn="just"/>
            <a:r>
              <a:rPr lang="ru-RU" sz="1600" dirty="0"/>
              <a:t>     Откопка котлована и устройство распорной дисковой системы в нем происходит внутри пятиугольника, выделенного красной границей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/>
              <a:t>Дисковая распорная система удерживает стену в грунте от бокового давления грунта по мере откопки котлована. Это временная конструкция, она будет демонтирована в период сооружения коробчатого фундамента.</a:t>
            </a:r>
          </a:p>
          <a:p>
            <a:pPr algn="just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5798457"/>
            <a:ext cx="56886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>
                <a:solidFill>
                  <a:srgbClr val="0070C0"/>
                </a:solidFill>
              </a:rPr>
              <a:t>Рис. 4.1 </a:t>
            </a:r>
            <a:r>
              <a:rPr lang="ru-RU" sz="1600" i="1" dirty="0" smtClean="0"/>
              <a:t>Схема </a:t>
            </a:r>
            <a:r>
              <a:rPr lang="ru-RU" sz="1600" i="1" dirty="0"/>
              <a:t>дисковой распорной системы в разрезе.</a:t>
            </a:r>
          </a:p>
        </p:txBody>
      </p:sp>
    </p:spTree>
    <p:extLst>
      <p:ext uri="{BB962C8B-B14F-4D97-AF65-F5344CB8AC3E}">
        <p14:creationId xmlns:p14="http://schemas.microsoft.com/office/powerpoint/2010/main" val="328913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www.proektvlahte.ru/uploaded/image/lc_colt_p04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88640"/>
            <a:ext cx="7704856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2515" y="5085184"/>
            <a:ext cx="8856984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400" dirty="0" smtClean="0"/>
              <a:t>Распорные</a:t>
            </a:r>
            <a:r>
              <a:rPr lang="ru-RU" sz="1400" dirty="0"/>
              <a:t> крепления стен котлована применяют при его глубине более 4-5 м. Глубина котлована под здание башни «</a:t>
            </a:r>
            <a:r>
              <a:rPr lang="ru-RU" sz="1400" dirty="0" err="1"/>
              <a:t>Лахта</a:t>
            </a:r>
            <a:r>
              <a:rPr lang="ru-RU" sz="1400" dirty="0"/>
              <a:t> центра» - 17 м</a:t>
            </a:r>
            <a:r>
              <a:rPr lang="ru-RU" sz="1400" dirty="0" smtClean="0"/>
              <a:t>.</a:t>
            </a:r>
          </a:p>
          <a:p>
            <a:pPr indent="457200" algn="just"/>
            <a:r>
              <a:rPr lang="ru-RU" sz="1400" dirty="0"/>
              <a:t>Особое внимание уделяется вопросу сохранности датчиков системы геотехнического мониторинга (провода из-под земли в центре фотографии). Для измерения возможных деформаций, возникающих в стволе свай, в 12 сваях установлено по 4 датчика на 7 уровнях. В 10 специальных скважинах глубиной 100 м установлены датчики измерения порового давления в грунтовом массиве и датчики измерения послойной деформации грунта.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139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proektvlahte.ru/uploaded/image/lc_colt_p05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9926" y="332656"/>
            <a:ext cx="7591425" cy="5063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73049" y="5517232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/>
              <a:t>Откапываются металлические двутавровые балки, ранее установленные в 50-ти из 264-х буронабивных свай. На них будут опираться железобетонные распорные диски.</a:t>
            </a:r>
          </a:p>
        </p:txBody>
      </p:sp>
    </p:spTree>
    <p:extLst>
      <p:ext uri="{BB962C8B-B14F-4D97-AF65-F5344CB8AC3E}">
        <p14:creationId xmlns:p14="http://schemas.microsoft.com/office/powerpoint/2010/main" val="22048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proektvlahte.ru/uploaded/image/lc_colt_p06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430" y="476672"/>
            <a:ext cx="8064896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83568" y="5784137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Происходит сборка арматурного каркаса первого распорного диска.</a:t>
            </a:r>
          </a:p>
        </p:txBody>
      </p:sp>
    </p:spTree>
    <p:extLst>
      <p:ext uri="{BB962C8B-B14F-4D97-AF65-F5344CB8AC3E}">
        <p14:creationId xmlns:p14="http://schemas.microsoft.com/office/powerpoint/2010/main" val="257205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proektvlahte.ru/uploaded/image/lc_colt_p08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620688"/>
            <a:ext cx="748883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65692" y="5517232"/>
            <a:ext cx="864095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/>
              <a:t>Чтобы не допустить образования пустот в процессе бетонирования, рабочие уплотняют бетонную смесь, применяя – глубинные вибраторы</a:t>
            </a:r>
            <a:r>
              <a:rPr lang="ru-RU" dirty="0" smtClean="0"/>
              <a:t>.</a:t>
            </a:r>
            <a:r>
              <a:rPr lang="ru-RU" dirty="0"/>
              <a:t> Бетон набирает прочность 28 суток, но уже через 48 часов становится достаточно прочным, чтобы работы могли продолжаться.</a:t>
            </a:r>
          </a:p>
          <a:p>
            <a:pPr indent="457200"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581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proektvlahte.ru/uploaded/image/lc_colt_p11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44663"/>
            <a:ext cx="7488832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496" y="5480855"/>
            <a:ext cx="91450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/>
              <a:t>Проводятся работы по извлечению грунта из-под выполненного диска для создания следующего. Задействованы экскаваторы трех видов: </a:t>
            </a:r>
            <a:r>
              <a:rPr lang="ru-RU" dirty="0" err="1"/>
              <a:t>миниэкскаваторы</a:t>
            </a:r>
            <a:r>
              <a:rPr lang="ru-RU" dirty="0"/>
              <a:t>, которые извлекают грунт из-под диска; средние - подтягивают его к «длиннорукому» экскаватору, который поднимает грунт наверх. </a:t>
            </a:r>
          </a:p>
        </p:txBody>
      </p:sp>
    </p:spTree>
    <p:extLst>
      <p:ext uri="{BB962C8B-B14F-4D97-AF65-F5344CB8AC3E}">
        <p14:creationId xmlns:p14="http://schemas.microsoft.com/office/powerpoint/2010/main" val="168956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117</TotalTime>
  <Words>1107</Words>
  <Application>Microsoft Office PowerPoint</Application>
  <PresentationFormat>Экран (4:3)</PresentationFormat>
  <Paragraphs>68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6" baseType="lpstr">
      <vt:lpstr>Cambria Math</vt:lpstr>
      <vt:lpstr>Georgia</vt:lpstr>
      <vt:lpstr>Trebuchet MS</vt:lpstr>
      <vt:lpstr>Воздушный поток</vt:lpstr>
      <vt:lpstr>Лекция №07 и 08 ТЕХНОЛОГИЯ ВОЗВЕДЕНИЯ ПОДЗЕМНОЙ ЧАСТИ ЗДАНИЯ - СТРОИТЕЛЬСТВО НУЛЕВОГО ЦИКЛА МФК «ЛАХТА ЦЕНТР» В САНКТ - ПЕТЕРБУРГЕ 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ВОЗВЕДЕНИЯ ПОДЗЕМНОЙ ЧАСТИ ЗДАНИЯ - СТРОИТЕЛЬСТВО НУЛЕВОГО ЦИКЛА МФК «ЛАХТА ЦЕНТР» В САНКТ - ПЕТЕРБУРГЕ  </dc:title>
  <dc:creator>User</dc:creator>
  <cp:lastModifiedBy>RePack by Diakov</cp:lastModifiedBy>
  <cp:revision>15</cp:revision>
  <dcterms:created xsi:type="dcterms:W3CDTF">2018-04-03T03:11:58Z</dcterms:created>
  <dcterms:modified xsi:type="dcterms:W3CDTF">2021-03-13T16:23:10Z</dcterms:modified>
</cp:coreProperties>
</file>